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9" r:id="rId6"/>
    <p:sldId id="260" r:id="rId7"/>
    <p:sldId id="270" r:id="rId8"/>
    <p:sldId id="262" r:id="rId9"/>
    <p:sldId id="263" r:id="rId10"/>
    <p:sldId id="27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33"/>
    <a:srgbClr val="003300"/>
    <a:srgbClr val="CC0000"/>
    <a:srgbClr val="660066"/>
    <a:srgbClr val="FF3300"/>
    <a:srgbClr val="FF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FEA04-E1F9-4C90-A172-7A230DDE2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8CB85-82E0-43A0-8A81-B5B364A27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901F3-C9E6-4E52-9E54-CCC56C4D6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5B69E-0C7D-4C3F-AEAD-8A741BD8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860ED-A4D8-4E64-BC8A-C754B3B04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5B22B-A20B-4F55-A118-035B4EB79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F86D-EE41-459A-A0C7-034C00BD5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D965B-5913-4C71-806A-C8A4888EC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81AE5-9009-4F49-AAD6-299B84E5F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12A3F-5769-4539-8292-1B561135C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C059C-35FF-49E0-A13A-19EAC7443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95E1ADA-785E-4654-90A3-DA7BADB4C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Đạo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đức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21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21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Lịch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sự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với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mọi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người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(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1)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orange-tulips-40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008000"/>
                </a:solidFill>
              </a:rPr>
              <a:t>Những hành vi, việc làm nào sau đây nên làm? Vì sao 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04800" y="2971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</a:rPr>
              <a:t>đ. Nam đã bỏ một con sâu vào cặp sách của bạn Nga.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04800" y="22860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</a:rPr>
              <a:t>a.Một ông lão ăn xin vào nhà Nhàn. Nhàn cho ông một ít gạo rồi quát: “Thôi , đi đi”.</a:t>
            </a:r>
            <a:endParaRPr lang="en-US" sz="2400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04800" y="22860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</a:rPr>
              <a:t>b. Trung nhường ghế trên ô tô buýt cho một người phụ nữ mang bầu .</a:t>
            </a:r>
            <a:endParaRPr lang="en-US" sz="2400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381000" y="2286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</a:rPr>
              <a:t>c. Trong rạp chiếu bóng, mấy bạn nhỏ vừa xem phim, vừa bình phẩm và cười đùa .</a:t>
            </a:r>
            <a:endParaRPr lang="en-US" sz="2400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04800" y="23368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</a:rPr>
              <a:t>d. Do sơ ý, Lâm làm một bé ngã. Lâm liền xin lỗi và đỡ em bé dậy .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6002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Nên làm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2057400" y="27051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Nên làm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152900" y="2692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Không nên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239000" y="2971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Không nên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4114800" y="26797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Không nên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0" dur="1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3" dur="1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0" grpId="0"/>
      <p:bldP spid="26640" grpId="1"/>
      <p:bldP spid="26641" grpId="0"/>
      <p:bldP spid="26641" grpId="1"/>
      <p:bldP spid="26642" grpId="0"/>
      <p:bldP spid="26642" grpId="1"/>
      <p:bldP spid="26643" grpId="0"/>
      <p:bldP spid="26643" grpId="1"/>
      <p:bldP spid="26644" grpId="0"/>
      <p:bldP spid="26644" grpId="1"/>
      <p:bldP spid="26645" grpId="0"/>
      <p:bldP spid="26645" grpId="1"/>
      <p:bldP spid="26646" grpId="0"/>
      <p:bldP spid="26646" grpId="1"/>
      <p:bldP spid="26647" grpId="0"/>
      <p:bldP spid="26647" grpId="1"/>
      <p:bldP spid="26651" grpId="0"/>
      <p:bldP spid="26651" grpId="1"/>
      <p:bldP spid="26653" grpId="0"/>
      <p:bldP spid="2665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66"/>
                </a:solidFill>
              </a:rPr>
              <a:t>Em hãy cùng các bạn trong nhóm thảo luận để nêu ra một số biểu hiện của phép lịch sự </a:t>
            </a:r>
            <a:r>
              <a:rPr lang="en-US" sz="2800" b="1" u="sng">
                <a:solidFill>
                  <a:srgbClr val="660066"/>
                </a:solidFill>
              </a:rPr>
              <a:t>khi ăn uống</a:t>
            </a:r>
            <a:r>
              <a:rPr lang="en-US" sz="2800" b="1">
                <a:solidFill>
                  <a:srgbClr val="660066"/>
                </a:solidFill>
              </a:rPr>
              <a:t>,</a:t>
            </a:r>
            <a:r>
              <a:rPr lang="en-US" sz="2800" b="1" u="sng">
                <a:solidFill>
                  <a:srgbClr val="660066"/>
                </a:solidFill>
              </a:rPr>
              <a:t> nói năng</a:t>
            </a:r>
            <a:r>
              <a:rPr lang="en-US" sz="2800" b="1">
                <a:solidFill>
                  <a:srgbClr val="660066"/>
                </a:solidFill>
              </a:rPr>
              <a:t>, </a:t>
            </a:r>
            <a:r>
              <a:rPr lang="en-US" sz="2800" b="1" u="sng">
                <a:solidFill>
                  <a:srgbClr val="660066"/>
                </a:solidFill>
              </a:rPr>
              <a:t>khi </a:t>
            </a:r>
            <a:r>
              <a:rPr lang="vi-VN" sz="2800" b="1" u="sng">
                <a:solidFill>
                  <a:srgbClr val="660066"/>
                </a:solidFill>
              </a:rPr>
              <a:t>được</a:t>
            </a:r>
            <a:r>
              <a:rPr lang="en-US" sz="2800" b="1" u="sng">
                <a:solidFill>
                  <a:srgbClr val="660066"/>
                </a:solidFill>
              </a:rPr>
              <a:t> giúp </a:t>
            </a:r>
            <a:r>
              <a:rPr lang="vi-VN" sz="2800" b="1" u="sng">
                <a:solidFill>
                  <a:srgbClr val="660066"/>
                </a:solidFill>
              </a:rPr>
              <a:t>đỡ</a:t>
            </a:r>
            <a:r>
              <a:rPr lang="en-US" sz="2800" b="1" u="sng">
                <a:solidFill>
                  <a:srgbClr val="660066"/>
                </a:solidFill>
              </a:rPr>
              <a:t> </a:t>
            </a:r>
            <a:r>
              <a:rPr lang="en-US" sz="2800" b="1">
                <a:solidFill>
                  <a:srgbClr val="660066"/>
                </a:solidFill>
              </a:rPr>
              <a:t>.. ?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669925" y="2628900"/>
            <a:ext cx="634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74700" y="1638300"/>
            <a:ext cx="77724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Khi ăn uống</a:t>
            </a:r>
            <a:r>
              <a:rPr lang="en-US" sz="2400">
                <a:solidFill>
                  <a:srgbClr val="FF0066"/>
                </a:solidFill>
              </a:rPr>
              <a:t> :</a:t>
            </a:r>
            <a:r>
              <a:rPr lang="en-US" sz="2400" b="1">
                <a:solidFill>
                  <a:srgbClr val="008000"/>
                </a:solidFill>
              </a:rPr>
              <a:t>Ăn uống từ tốn, không rơi vãi, không vừa nhai vừa nói.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2000" y="2921000"/>
            <a:ext cx="78486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Khi nói năng:</a:t>
            </a:r>
            <a:r>
              <a:rPr lang="en-US" sz="2400" b="1"/>
              <a:t> </a:t>
            </a:r>
            <a:r>
              <a:rPr lang="en-US" sz="2400" b="1">
                <a:solidFill>
                  <a:srgbClr val="008000"/>
                </a:solidFill>
              </a:rPr>
              <a:t>Nói năng nhẹ nhàng, nhã nhặn, không nói tục, chửi bậy, biết lắng nghe người khác đang nói</a:t>
            </a:r>
            <a:r>
              <a:rPr lang="en-US" sz="2400">
                <a:solidFill>
                  <a:srgbClr val="008000"/>
                </a:solidFill>
              </a:rPr>
              <a:t> 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62000" y="4216400"/>
            <a:ext cx="80772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Khi được giúp đỡ</a:t>
            </a:r>
            <a:r>
              <a:rPr lang="en-US" sz="2400" b="1"/>
              <a:t>: </a:t>
            </a:r>
            <a:r>
              <a:rPr lang="en-US" sz="2400" b="1">
                <a:solidFill>
                  <a:srgbClr val="008000"/>
                </a:solidFill>
              </a:rPr>
              <a:t>Cám ơn khi được giúp đỡ, biết dùng lời yêu cầu, đề nghị khi muốn nhờ người khác giúp đỡ.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89" grpId="1"/>
      <p:bldP spid="16391" grpId="0" animBg="1"/>
      <p:bldP spid="16392" grpId="0" animBg="1"/>
      <p:bldP spid="163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096000" cy="137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FF33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752600" y="1752600"/>
            <a:ext cx="6477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33CC33"/>
                </a:solidFill>
              </a:rPr>
              <a:t>Chọn ô số 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143000" y="3048000"/>
            <a:ext cx="2819400" cy="1981200"/>
          </a:xfrm>
          <a:prstGeom prst="irregularSeal2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562600" y="3048000"/>
            <a:ext cx="2362200" cy="1524000"/>
          </a:xfrm>
          <a:prstGeom prst="wedgeRoundRectCallout">
            <a:avLst>
              <a:gd name="adj1" fmla="val -42139"/>
              <a:gd name="adj2" fmla="val 71981"/>
              <a:gd name="adj3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667000" y="4114800"/>
            <a:ext cx="2971800" cy="2057400"/>
          </a:xfrm>
          <a:prstGeom prst="star5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1066800" y="2895600"/>
            <a:ext cx="7391400" cy="3048000"/>
          </a:xfrm>
          <a:prstGeom prst="horizontalScrol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CC0000"/>
                </a:solidFill>
              </a:rPr>
              <a:t>Thế nào là lịch sự với mọi người ?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1066800" y="3048000"/>
            <a:ext cx="7315200" cy="3352800"/>
          </a:xfrm>
          <a:prstGeom prst="roundRect">
            <a:avLst>
              <a:gd name="adj" fmla="val 16667"/>
            </a:avLst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CC0000"/>
                </a:solidFill>
              </a:rPr>
              <a:t>Vì sao phải lịch sự với mọi người ?</a:t>
            </a:r>
            <a:r>
              <a:rPr lang="en-US" sz="2800"/>
              <a:t> 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838200" y="3200400"/>
            <a:ext cx="7924800" cy="3048000"/>
          </a:xfrm>
          <a:prstGeom prst="flowChartAlternateProcess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CC0000"/>
                </a:solidFill>
              </a:rPr>
              <a:t>Tìm những câu ca dao, tục ngữ </a:t>
            </a:r>
          </a:p>
          <a:p>
            <a:pPr algn="ctr"/>
            <a:r>
              <a:rPr lang="en-US" sz="3200" b="1">
                <a:solidFill>
                  <a:srgbClr val="CC0000"/>
                </a:solidFill>
              </a:rPr>
              <a:t>nói về phép lịch sự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  <p:bldP spid="17418" grpId="0" animBg="1"/>
      <p:bldP spid="17424" grpId="0" animBg="1"/>
      <p:bldP spid="17424" grpId="1" animBg="1"/>
      <p:bldP spid="17425" grpId="0" animBg="1"/>
      <p:bldP spid="17425" grpId="1" animBg="1"/>
      <p:bldP spid="17427" grpId="0" animBg="1"/>
      <p:bldP spid="1742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438400" y="1295400"/>
            <a:ext cx="29718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Ghi</a:t>
            </a:r>
            <a:r>
              <a:rPr lang="en-US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nhớ</a:t>
            </a:r>
            <a:r>
              <a:rPr lang="en-US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09600" y="2133600"/>
            <a:ext cx="7772400" cy="3200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solidFill>
                  <a:srgbClr val="FF3300"/>
                </a:solidFill>
              </a:rPr>
              <a:t>Lịch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sự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với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mọi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người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là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có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lời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nói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cử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chỉ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hành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FF3300"/>
                </a:solidFill>
              </a:rPr>
              <a:t>động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thể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hiện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sự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tôn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trọng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đối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với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người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mình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gặp</a:t>
            </a:r>
            <a:endParaRPr lang="en-US" sz="2800" b="1" dirty="0">
              <a:solidFill>
                <a:srgbClr val="FF3300"/>
              </a:solidFill>
            </a:endParaRPr>
          </a:p>
          <a:p>
            <a:pPr algn="ctr"/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gỡ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tiếpxúc</a:t>
            </a:r>
            <a:r>
              <a:rPr lang="en-US" sz="2800" b="1" dirty="0">
                <a:solidFill>
                  <a:srgbClr val="FF3300"/>
                </a:solidFill>
              </a:rPr>
              <a:t>. </a:t>
            </a:r>
            <a:r>
              <a:rPr lang="en-US" sz="2800" b="1" dirty="0" err="1">
                <a:solidFill>
                  <a:srgbClr val="FF3300"/>
                </a:solidFill>
              </a:rPr>
              <a:t>Lịch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sự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với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mọi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người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em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cũng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sẽ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FF3300"/>
                </a:solidFill>
              </a:rPr>
              <a:t>được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tôn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trọng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quý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mến</a:t>
            </a:r>
            <a:r>
              <a:rPr lang="en-US" sz="2800" b="1" dirty="0">
                <a:solidFill>
                  <a:srgbClr val="FF3300"/>
                </a:solidFill>
              </a:rPr>
              <a:t> .</a:t>
            </a:r>
          </a:p>
          <a:p>
            <a:pPr algn="ctr"/>
            <a:r>
              <a:rPr lang="en-US" sz="2800" b="1" dirty="0">
                <a:solidFill>
                  <a:srgbClr val="FF3300"/>
                </a:solidFill>
              </a:rPr>
              <a:t>                           </a:t>
            </a:r>
            <a:r>
              <a:rPr lang="en-US" sz="2800" b="1" dirty="0" err="1">
                <a:solidFill>
                  <a:srgbClr val="FF3300"/>
                </a:solidFill>
              </a:rPr>
              <a:t>Học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ăn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học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nói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học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gói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dirty="0" err="1">
                <a:solidFill>
                  <a:srgbClr val="FF3300"/>
                </a:solidFill>
              </a:rPr>
              <a:t>học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mở</a:t>
            </a:r>
            <a:r>
              <a:rPr lang="en-US" sz="2800" b="1" dirty="0">
                <a:solidFill>
                  <a:srgbClr val="FF3300"/>
                </a:solidFill>
              </a:rPr>
              <a:t> .</a:t>
            </a:r>
          </a:p>
          <a:p>
            <a:pPr algn="ctr"/>
            <a:r>
              <a:rPr lang="en-US" sz="2400" b="1" i="1" dirty="0">
                <a:solidFill>
                  <a:srgbClr val="FF3300"/>
                </a:solidFill>
              </a:rPr>
              <a:t>                                                </a:t>
            </a:r>
            <a:r>
              <a:rPr lang="en-US" sz="2400" b="1" i="1" dirty="0" err="1">
                <a:solidFill>
                  <a:srgbClr val="FF3300"/>
                </a:solidFill>
              </a:rPr>
              <a:t>Tục</a:t>
            </a:r>
            <a:r>
              <a:rPr lang="en-US" sz="2400" b="1" i="1" dirty="0">
                <a:solidFill>
                  <a:srgbClr val="FF3300"/>
                </a:solidFill>
              </a:rPr>
              <a:t> </a:t>
            </a:r>
            <a:r>
              <a:rPr lang="en-US" sz="2400" b="1" i="1" dirty="0" err="1">
                <a:solidFill>
                  <a:srgbClr val="FF3300"/>
                </a:solidFill>
              </a:rPr>
              <a:t>ngữ</a:t>
            </a:r>
            <a:endParaRPr lang="en-US" sz="2400" b="1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 descr="14"/>
          <p:cNvSpPr>
            <a:spLocks noChangeArrowheads="1" noChangeShapeType="1" noTextEdit="1"/>
          </p:cNvSpPr>
          <p:nvPr/>
        </p:nvSpPr>
        <p:spPr bwMode="auto">
          <a:xfrm>
            <a:off x="228600" y="685800"/>
            <a:ext cx="8610600" cy="1524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Tiết học đến đây kết thúc 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3" name="WordArt 5" descr="Hinh nen(3)"/>
          <p:cNvSpPr>
            <a:spLocks noChangeArrowheads="1" noChangeShapeType="1" noTextEdit="1"/>
          </p:cNvSpPr>
          <p:nvPr/>
        </p:nvSpPr>
        <p:spPr bwMode="auto">
          <a:xfrm>
            <a:off x="1295400" y="3127375"/>
            <a:ext cx="7162800" cy="1597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Chúc các em học  tốt 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stretch>
                  <a:fillRect/>
                </a:stretch>
              </a:blipFill>
              <a:effectLst>
                <a:outerShdw dist="125724" dir="18900000" algn="ctr" rotWithShape="0">
                  <a:srgbClr val="000099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4" name="Picture 6" descr="1145083dy2f1jv4jg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3880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09600" y="1676400"/>
            <a:ext cx="8001000" cy="990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3300"/>
                </a:solidFill>
              </a:rPr>
              <a:t>1.Vì </a:t>
            </a:r>
            <a:r>
              <a:rPr lang="en-US" sz="2800" b="1" dirty="0" err="1">
                <a:solidFill>
                  <a:srgbClr val="FF3300"/>
                </a:solidFill>
              </a:rPr>
              <a:t>sao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phải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kính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trọng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và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biết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ơn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người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lao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động</a:t>
            </a:r>
            <a:r>
              <a:rPr lang="en-US" sz="2800" b="1" dirty="0">
                <a:solidFill>
                  <a:srgbClr val="FF3300"/>
                </a:solidFill>
              </a:rPr>
              <a:t> ?</a:t>
            </a:r>
          </a:p>
        </p:txBody>
      </p:sp>
      <p:pic>
        <p:nvPicPr>
          <p:cNvPr id="3076" name="Picture 12" descr="ac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562600"/>
            <a:ext cx="654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295400" y="2819400"/>
            <a:ext cx="6781800" cy="1382713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 . Em hãy kể một số hành động, việc làm thể hiện sự kính trọng và biết ơn người lao động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30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38200" y="9144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Lịch sự với mọi người </a:t>
            </a:r>
            <a:r>
              <a:rPr lang="en-US" sz="3200" b="1">
                <a:solidFill>
                  <a:srgbClr val="FF0000"/>
                </a:solidFill>
              </a:rPr>
              <a:t>(Tiết 1)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90600" y="20574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00CC00"/>
                </a:solidFill>
              </a:rPr>
              <a:t>Truyện kể</a:t>
            </a:r>
            <a:r>
              <a:rPr lang="en-US" sz="3200">
                <a:solidFill>
                  <a:srgbClr val="00CC00"/>
                </a:solidFill>
              </a:rPr>
              <a:t> :</a:t>
            </a:r>
            <a:r>
              <a:rPr lang="en-US" sz="3200"/>
              <a:t>    </a:t>
            </a:r>
            <a:r>
              <a:rPr lang="en-US" sz="3600" b="1">
                <a:solidFill>
                  <a:schemeClr val="accent2"/>
                </a:solidFill>
              </a:rPr>
              <a:t>Chuyện ở tiệm may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3632200" y="3556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</a:rPr>
              <a:t>Đạo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đức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MG000010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range-tulips-40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8600" y="1828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Hoạt động 1: Phân tích truyện: “ Chuyện ở tiệm may”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295400" y="2463800"/>
            <a:ext cx="701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1.   Em có nhận xét gì về cách cư xử của bạn Trang, bạn Hà trong câu chuyện trên ?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295400" y="33782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2.   Nếu em là bạn của Hà, em sẽ khuyên bạn điều gì ? Vì sao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/>
      <p:bldP spid="21522" grpId="0"/>
      <p:bldP spid="215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ac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43200"/>
            <a:ext cx="654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143000" y="2362200"/>
            <a:ext cx="701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1.   Em có nhận xét gì về cách cư xử của bạn Trang, bạn Hà trong câu chuyện trên ?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762000" y="3276600"/>
            <a:ext cx="8382000" cy="2514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Hà chưa biết tôn trọng cô thợ may, thiếu lịch sự .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Trang là người lịch sự vì đã biết chào hỏi mọi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 người, ăn nói nhẹ nhàng, biết thông cảm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với cô thợ may</a:t>
            </a:r>
            <a:r>
              <a:rPr lang="en-US" sz="2400">
                <a:solidFill>
                  <a:srgbClr val="0000FF"/>
                </a:solidFill>
              </a:rPr>
              <a:t> .</a:t>
            </a:r>
            <a:r>
              <a:rPr lang="en-US" sz="2800" b="1">
                <a:solidFill>
                  <a:srgbClr val="0000FF"/>
                </a:solidFill>
              </a:rPr>
              <a:t> </a:t>
            </a:r>
          </a:p>
          <a:p>
            <a:pPr algn="ctr"/>
            <a:endParaRPr lang="en-US" sz="3600">
              <a:solidFill>
                <a:srgbClr val="0000FF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143000" y="23622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2.   Nếu em là bạn của Hà, em sẽ khuyên bạn điều gì ? Vì sao ?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457200" y="2895600"/>
            <a:ext cx="8534400" cy="3124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Em sẽ khuyên Hà biết tôn trọng người khác và cư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xử cho lịch sự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800" b="1">
                <a:solidFill>
                  <a:srgbClr val="0000FF"/>
                </a:solidFill>
              </a:rPr>
              <a:t>Biết cư xử lịch sự sẽ được mọi người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tôn trọng và quý mến .</a:t>
            </a:r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228600" y="1752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33"/>
                </a:solidFill>
              </a:rPr>
              <a:t>Hoạt động 1:Phân tích truyện: “ Chuyện ở tiệm may”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4" grpId="1"/>
      <p:bldP spid="6156" grpId="0" animBg="1"/>
      <p:bldP spid="6156" grpId="1" animBg="1"/>
      <p:bldP spid="6157" grpId="0"/>
      <p:bldP spid="6157" grpId="1"/>
      <p:bldP spid="6158" grpId="0" animBg="1"/>
      <p:bldP spid="61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range-tulips-40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990600" y="9144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</a:rPr>
              <a:t>Lịch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sự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với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mọi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Tiết</a:t>
            </a:r>
            <a:r>
              <a:rPr lang="en-US" sz="3200" b="1" dirty="0">
                <a:solidFill>
                  <a:srgbClr val="FF0000"/>
                </a:solidFill>
              </a:rPr>
              <a:t> 1)</a:t>
            </a: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533400" y="2514600"/>
            <a:ext cx="8305800" cy="3581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Lịch sự với mọi người là có lời nói, cử chỉ, hành </a:t>
            </a:r>
          </a:p>
          <a:p>
            <a:pPr algn="ctr"/>
            <a:r>
              <a:rPr lang="en-US" sz="2800" b="1">
                <a:solidFill>
                  <a:srgbClr val="FFFF00"/>
                </a:solidFill>
              </a:rPr>
              <a:t>động thể hiện sự tôn trọng đối với người mình gặp</a:t>
            </a:r>
          </a:p>
          <a:p>
            <a:pPr algn="ctr"/>
            <a:r>
              <a:rPr lang="en-US" sz="2800" b="1">
                <a:solidFill>
                  <a:srgbClr val="FFFF00"/>
                </a:solidFill>
              </a:rPr>
              <a:t> gỡ, tiếpxúc. Lịch sự với mọi người, em cũng sẽ </a:t>
            </a:r>
          </a:p>
          <a:p>
            <a:pPr algn="ctr"/>
            <a:r>
              <a:rPr lang="en-US" sz="2800" b="1">
                <a:solidFill>
                  <a:srgbClr val="FFFF00"/>
                </a:solidFill>
              </a:rPr>
              <a:t>được tôn trọng, quý mến .</a:t>
            </a:r>
          </a:p>
          <a:p>
            <a:pPr algn="ctr"/>
            <a:r>
              <a:rPr lang="en-US" sz="2800" b="1">
                <a:solidFill>
                  <a:srgbClr val="FFFF00"/>
                </a:solidFill>
              </a:rPr>
              <a:t>                           Học ăn, học nói, học gói, học mở .</a:t>
            </a:r>
          </a:p>
          <a:p>
            <a:pPr algn="ctr"/>
            <a:r>
              <a:rPr lang="en-US" sz="2400" b="1" i="1">
                <a:solidFill>
                  <a:srgbClr val="FFFF00"/>
                </a:solidFill>
              </a:rPr>
              <a:t>                                                Tục ngữ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219200" y="19050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</a:rPr>
              <a:t>Ghi nhớ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/>
      <p:bldP spid="245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43000" y="28194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Bài tập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>
                <a:solidFill>
                  <a:srgbClr val="0000FF"/>
                </a:solidFill>
              </a:rPr>
              <a:t>1: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828800" y="3505200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66"/>
                </a:solidFill>
              </a:rPr>
              <a:t>Thảo luận nhóm đôi</a:t>
            </a:r>
            <a:r>
              <a:rPr lang="en-US" sz="4000"/>
              <a:t> </a:t>
            </a: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1066800" y="18288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990600" y="21336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</a:rPr>
              <a:t>Hoạt động 2:Xử lí tình huống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0" grpId="0"/>
      <p:bldP spid="82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839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008000"/>
                </a:solidFill>
              </a:rPr>
              <a:t>Những hành vi, việc làm nào sau đây nên làm ? Vì sao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a. Một ông lão ăn xin vào nhà Nhàn. Nhàn cho ông một ít gạo rồi quát: “Thôi , đi đi”.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b. Trung nhường ghế trên ô tô buýt cho một người phụ nữ mang bầu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c. Trong rạp chiếu bóng, mấy bạn nhỏ vừa xem phim, vừa bình phẩm và cười đùa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d. Do sơ ý, Lâm làm một bé ngã.Lâm liền xin lỗi và đỡ em bé dậy.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đ. Nam đã bỏ một con sâu vào cặp sách của bạn Nga.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3759"/>
  <p:tag name="VIOLETTITLE" val="Đạo đức lớp 4 : Lịch sự với mọi người"/>
  <p:tag name="VIOLETLESSON" val="10"/>
  <p:tag name="VIOLETCATID" val="8048921"/>
  <p:tag name="VIOLETSUBJECT" val="Đạo đức 4"/>
  <p:tag name="VIOLETAUTHORID" val="1593548"/>
  <p:tag name="VIOLETAUTHORNAME" val="Nguyªn Thþ Dung"/>
  <p:tag name="VIOLETAUTHORAVATAR" val="no_avatarf.jpg"/>
  <p:tag name="VIOLETAUTHORADDRESS" val="truong tieu hoc viet dan - quang ninh"/>
  <p:tag name="VIOLETDATE" val="2012-05-18 11:10:44"/>
  <p:tag name="VIOLETHIT" val="469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636</TotalTime>
  <Words>823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Calibri</vt:lpstr>
      <vt:lpstr>Arial Black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  <vt:lpstr>Slide 13</vt:lpstr>
      <vt:lpstr>Slide 14</vt:lpstr>
    </vt:vector>
  </TitlesOfParts>
  <Company>vannguyen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vannguyen</dc:creator>
  <cp:lastModifiedBy>Administrator</cp:lastModifiedBy>
  <cp:revision>138</cp:revision>
  <dcterms:created xsi:type="dcterms:W3CDTF">2010-03-02T12:34:36Z</dcterms:created>
  <dcterms:modified xsi:type="dcterms:W3CDTF">2017-01-23T04:26:37Z</dcterms:modified>
</cp:coreProperties>
</file>